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lay" charset="1" panose="00000500000000000000"/>
      <p:regular r:id="rId14"/>
    </p:embeddedFont>
    <p:embeddedFont>
      <p:font typeface="Play Bold" charset="1" panose="00000800000000000000"/>
      <p:regular r:id="rId15"/>
    </p:embeddedFont>
    <p:embeddedFont>
      <p:font typeface="Canva Sans" charset="1" panose="020B05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99253"/>
            <a:ext cx="4387946" cy="514610"/>
            <a:chOff x="0" y="0"/>
            <a:chExt cx="5850594" cy="6861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381" y="-44837"/>
              <a:ext cx="4894213" cy="730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00"/>
                </a:lnSpc>
              </a:pPr>
              <a:r>
                <a:rPr lang="en-US" sz="1572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CFO Helper: Simplifying Financial Management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009871"/>
            <a:ext cx="11207743" cy="4773654"/>
            <a:chOff x="0" y="0"/>
            <a:chExt cx="14943657" cy="636487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71450"/>
              <a:ext cx="14943657" cy="4788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194"/>
                </a:lnSpc>
              </a:pPr>
              <a:r>
                <a:rPr lang="en-US" b="true" sz="9194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A Smart Solution for Today’s Financial Challenges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00518"/>
              <a:ext cx="13710835" cy="1164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79"/>
                </a:lnSpc>
                <a:spcBef>
                  <a:spcPct val="0"/>
                </a:spcBef>
              </a:pPr>
              <a:r>
                <a:rPr lang="en-US" sz="2556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Discover how CFO Helper empowers finance leaders to make better decisions effortlessly and efficiently.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34633" y="-34357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74581" y="6089212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2927557" y="7913536"/>
            <a:ext cx="1952122" cy="0"/>
          </a:xfrm>
          <a:prstGeom prst="line">
            <a:avLst/>
          </a:prstGeom>
          <a:ln cap="rnd" w="9525">
            <a:solidFill>
              <a:srgbClr val="C354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239844" y="7913536"/>
            <a:ext cx="1952122" cy="0"/>
          </a:xfrm>
          <a:prstGeom prst="line">
            <a:avLst/>
          </a:prstGeom>
          <a:ln cap="rnd" w="9525">
            <a:solidFill>
              <a:srgbClr val="C354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6234015" y="7913536"/>
            <a:ext cx="1952122" cy="0"/>
          </a:xfrm>
          <a:prstGeom prst="line">
            <a:avLst/>
          </a:prstGeom>
          <a:ln cap="rnd" w="9525">
            <a:solidFill>
              <a:srgbClr val="C354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9679530" y="7913536"/>
            <a:ext cx="1952122" cy="0"/>
          </a:xfrm>
          <a:prstGeom prst="line">
            <a:avLst/>
          </a:prstGeom>
          <a:ln cap="rnd" w="9525">
            <a:solidFill>
              <a:srgbClr val="C354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13387707" y="7834545"/>
            <a:ext cx="1952122" cy="0"/>
          </a:xfrm>
          <a:prstGeom prst="line">
            <a:avLst/>
          </a:prstGeom>
          <a:ln cap="rnd" w="9525">
            <a:solidFill>
              <a:srgbClr val="C354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574399" y="838200"/>
            <a:ext cx="5569212" cy="4587006"/>
          </a:xfrm>
          <a:custGeom>
            <a:avLst/>
            <a:gdLst/>
            <a:ahLst/>
            <a:cxnLst/>
            <a:rect r="r" b="b" t="t" l="l"/>
            <a:pathLst>
              <a:path h="4587006" w="5569212">
                <a:moveTo>
                  <a:pt x="0" y="0"/>
                </a:moveTo>
                <a:lnTo>
                  <a:pt x="5569213" y="0"/>
                </a:lnTo>
                <a:lnTo>
                  <a:pt x="5569213" y="4587006"/>
                </a:lnTo>
                <a:lnTo>
                  <a:pt x="0" y="4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9445425" cy="3694380"/>
            <a:chOff x="0" y="0"/>
            <a:chExt cx="12593899" cy="492583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2400"/>
              <a:ext cx="12593899" cy="320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00"/>
                </a:lnSpc>
              </a:pPr>
              <a:r>
                <a:rPr lang="en-US" b="true" sz="9000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Agenda for CFO Helper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544926"/>
              <a:ext cx="12593899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Here’s a brief overview of the key topics we will cover today.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6834671"/>
            <a:ext cx="2298127" cy="189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436" indent="-207718" lvl="1">
              <a:lnSpc>
                <a:spcPts val="2501"/>
              </a:lnSpc>
              <a:buAutoNum type="arabicPeriod" startAt="1"/>
            </a:pPr>
            <a:r>
              <a:rPr lang="en-US" sz="1924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Problem Statement: Understanding the challenges faced by CFOs today.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8746" y="6851181"/>
            <a:ext cx="2617503" cy="126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436" indent="-207718" lvl="1">
              <a:lnSpc>
                <a:spcPts val="2501"/>
              </a:lnSpc>
              <a:buAutoNum type="arabicPeriod" startAt="1"/>
            </a:pPr>
            <a:r>
              <a:rPr lang="en-US" sz="1924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Solution Overview: Introducing CFO Helper and its unique approach.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51998" y="6851181"/>
            <a:ext cx="2793159" cy="15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436" indent="-207718" lvl="1">
              <a:lnSpc>
                <a:spcPts val="2501"/>
              </a:lnSpc>
              <a:buAutoNum type="arabicPeriod" startAt="1"/>
            </a:pPr>
            <a:r>
              <a:rPr lang="en-US" sz="1924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Key Features: Highlighting the essential tools that empower CFOs effectively.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8991" y="6851181"/>
            <a:ext cx="2888972" cy="126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436" indent="-207718" lvl="1">
              <a:lnSpc>
                <a:spcPts val="2501"/>
              </a:lnSpc>
              <a:buAutoNum type="arabicPeriod" startAt="1"/>
            </a:pPr>
            <a:r>
              <a:rPr lang="en-US" sz="1924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Technology Stack: Exploring the robust technologies behind our platform.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41797" y="6834671"/>
            <a:ext cx="2617503" cy="189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436" indent="-207718" lvl="1">
              <a:lnSpc>
                <a:spcPts val="2501"/>
              </a:lnSpc>
              <a:buAutoNum type="arabicPeriod" startAt="1"/>
            </a:pPr>
            <a:r>
              <a:rPr lang="en-US" sz="1924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Monetization Strategy: Outlining our revenue-generating plans for sustainable growth.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117672" y="-19667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7976" y="1658542"/>
            <a:ext cx="9323039" cy="6967932"/>
            <a:chOff x="0" y="0"/>
            <a:chExt cx="12430718" cy="92905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3071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The Problem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59551"/>
              <a:ext cx="12430718" cy="325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0"/>
                </a:lnSpc>
              </a:pPr>
              <a:r>
                <a:rPr lang="en-US" sz="500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Navigating Financial Complexities in Today's Fast-Paced Business Environment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62347"/>
              <a:ext cx="12430718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CFOs often deal with </a:t>
              </a:r>
              <a:r>
                <a:rPr lang="en-US" b="true" sz="3200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overwhelming data</a:t>
              </a:r>
              <a:r>
                <a:rPr lang="en-US" sz="320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 that complicates their decision-making processes.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219841"/>
              <a:ext cx="12430718" cy="2070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Efficient decision-making tools are essential for CFOs to </a:t>
              </a:r>
              <a:r>
                <a:rPr lang="en-US" b="true" sz="2400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navigate complexities</a:t>
              </a:r>
              <a:r>
                <a:rPr lang="en-US" sz="240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 and provide clear financial outcomes, ensuring that organizations remain competitive and profitable in an ever-evolving landscape.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964650"/>
              <a:ext cx="12430718" cy="0"/>
            </a:xfrm>
            <a:prstGeom prst="line">
              <a:avLst/>
            </a:prstGeom>
            <a:ln cap="rnd" w="12700">
              <a:solidFill>
                <a:srgbClr val="C3542B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63852" y="1028700"/>
            <a:ext cx="4352508" cy="8229600"/>
            <a:chOff x="0" y="0"/>
            <a:chExt cx="3371850" cy="637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33464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346450">
                  <a:moveTo>
                    <a:pt x="3346450" y="6350000"/>
                  </a:moveTo>
                  <a:lnTo>
                    <a:pt x="1403350" y="6350000"/>
                  </a:lnTo>
                  <a:cubicBezTo>
                    <a:pt x="628650" y="6350000"/>
                    <a:pt x="0" y="5721350"/>
                    <a:pt x="0" y="4946650"/>
                  </a:cubicBezTo>
                  <a:lnTo>
                    <a:pt x="0" y="0"/>
                  </a:lnTo>
                  <a:lnTo>
                    <a:pt x="1849120" y="0"/>
                  </a:lnTo>
                  <a:cubicBezTo>
                    <a:pt x="2675890" y="0"/>
                    <a:pt x="3346450" y="670560"/>
                    <a:pt x="3346450" y="1497330"/>
                  </a:cubicBezTo>
                  <a:lnTo>
                    <a:pt x="3346450" y="6350000"/>
                  </a:lnTo>
                  <a:lnTo>
                    <a:pt x="3346450" y="6350000"/>
                  </a:lnTo>
                  <a:close/>
                </a:path>
              </a:pathLst>
            </a:custGeom>
            <a:blipFill>
              <a:blip r:embed="rId6"/>
              <a:stretch>
                <a:fillRect l="-44876" t="0" r="-4487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71850" cy="6375400"/>
            </a:xfrm>
            <a:custGeom>
              <a:avLst/>
              <a:gdLst/>
              <a:ahLst/>
              <a:cxnLst/>
              <a:rect r="r" b="b" t="t" l="l"/>
              <a:pathLst>
                <a:path h="6375400" w="3371850">
                  <a:moveTo>
                    <a:pt x="3371850" y="6375400"/>
                  </a:moveTo>
                  <a:lnTo>
                    <a:pt x="1416050" y="6375400"/>
                  </a:lnTo>
                  <a:cubicBezTo>
                    <a:pt x="635000" y="6375400"/>
                    <a:pt x="0" y="5740400"/>
                    <a:pt x="0" y="4959350"/>
                  </a:cubicBezTo>
                  <a:lnTo>
                    <a:pt x="0" y="0"/>
                  </a:lnTo>
                  <a:lnTo>
                    <a:pt x="1861820" y="0"/>
                  </a:lnTo>
                  <a:cubicBezTo>
                    <a:pt x="2694940" y="0"/>
                    <a:pt x="3371850" y="676910"/>
                    <a:pt x="3371850" y="1510030"/>
                  </a:cubicBezTo>
                  <a:lnTo>
                    <a:pt x="3371850" y="6375400"/>
                  </a:lnTo>
                  <a:lnTo>
                    <a:pt x="3371850" y="6375400"/>
                  </a:lnTo>
                  <a:close/>
                  <a:moveTo>
                    <a:pt x="25400" y="25400"/>
                  </a:moveTo>
                  <a:lnTo>
                    <a:pt x="25400" y="4959350"/>
                  </a:lnTo>
                  <a:cubicBezTo>
                    <a:pt x="25400" y="5726430"/>
                    <a:pt x="648970" y="6350000"/>
                    <a:pt x="1416050" y="6350000"/>
                  </a:cubicBezTo>
                  <a:lnTo>
                    <a:pt x="3345180" y="6350000"/>
                  </a:lnTo>
                  <a:lnTo>
                    <a:pt x="3345180" y="1510030"/>
                  </a:lnTo>
                  <a:cubicBezTo>
                    <a:pt x="3346450" y="690880"/>
                    <a:pt x="2679700" y="25400"/>
                    <a:pt x="1861820" y="25400"/>
                  </a:cubicBezTo>
                  <a:lnTo>
                    <a:pt x="25400" y="25400"/>
                  </a:lnTo>
                  <a:close/>
                </a:path>
              </a:pathLst>
            </a:custGeom>
            <a:solidFill>
              <a:srgbClr val="C3542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C0C06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8737" y="1028700"/>
            <a:ext cx="15951844" cy="3851740"/>
            <a:chOff x="0" y="0"/>
            <a:chExt cx="2471358" cy="596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1358" cy="596735"/>
            </a:xfrm>
            <a:custGeom>
              <a:avLst/>
              <a:gdLst/>
              <a:ahLst/>
              <a:cxnLst/>
              <a:rect r="r" b="b" t="t" l="l"/>
              <a:pathLst>
                <a:path h="596735" w="2471358">
                  <a:moveTo>
                    <a:pt x="0" y="0"/>
                  </a:moveTo>
                  <a:lnTo>
                    <a:pt x="2471358" y="0"/>
                  </a:lnTo>
                  <a:lnTo>
                    <a:pt x="2471358" y="596735"/>
                  </a:lnTo>
                  <a:lnTo>
                    <a:pt x="0" y="596735"/>
                  </a:lnTo>
                  <a:close/>
                </a:path>
              </a:pathLst>
            </a:custGeom>
            <a:blipFill>
              <a:blip r:embed="rId2"/>
              <a:stretch>
                <a:fillRect l="0" t="-109817" r="0" b="-20432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-446644" y="-72985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13370782" y="-72985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8737" y="6184832"/>
            <a:ext cx="767692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>
                <a:solidFill>
                  <a:srgbClr val="1C0C06"/>
                </a:solidFill>
                <a:latin typeface="Play Bold"/>
                <a:ea typeface="Play Bold"/>
                <a:cs typeface="Play Bold"/>
                <a:sym typeface="Play Bold"/>
              </a:rPr>
              <a:t>Transforming CFO Operations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43655" y="6184832"/>
            <a:ext cx="7676927" cy="2252619"/>
            <a:chOff x="0" y="0"/>
            <a:chExt cx="10235902" cy="30034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0235902" cy="1004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9"/>
                </a:lnSpc>
              </a:pPr>
              <a:r>
                <a:rPr lang="en-US" b="true" sz="2346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Empowering financial leaders with innovative tools for smarter decision-making and streamlined processes.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40566"/>
              <a:ext cx="10235902" cy="1562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4"/>
                </a:lnSpc>
              </a:pPr>
              <a:r>
                <a:rPr lang="en-US" sz="1826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CFO Helper </a:t>
              </a:r>
              <a:r>
                <a:rPr lang="en-US" b="true" sz="1826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streamlines processes</a:t>
              </a:r>
              <a:r>
                <a:rPr lang="en-US" sz="1826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 and enhances clarity for better outcomes. With intuitive features and an emphasis on efficiency, our platform supports CFOs in navigating their financial landscape more effectively.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C0C06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1826" y="769220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6"/>
                </a:lnTo>
                <a:lnTo>
                  <a:pt x="0" y="3374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62251" y="3775720"/>
            <a:ext cx="7134501" cy="7462284"/>
          </a:xfrm>
          <a:custGeom>
            <a:avLst/>
            <a:gdLst/>
            <a:ahLst/>
            <a:cxnLst/>
            <a:rect r="r" b="b" t="t" l="l"/>
            <a:pathLst>
              <a:path h="7462284" w="7134501">
                <a:moveTo>
                  <a:pt x="7134501" y="0"/>
                </a:moveTo>
                <a:lnTo>
                  <a:pt x="0" y="0"/>
                </a:lnTo>
                <a:lnTo>
                  <a:pt x="0" y="7462284"/>
                </a:lnTo>
                <a:lnTo>
                  <a:pt x="7134501" y="7462284"/>
                </a:lnTo>
                <a:lnTo>
                  <a:pt x="71345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12164944" y="-1717658"/>
            <a:ext cx="7134501" cy="7462284"/>
          </a:xfrm>
          <a:custGeom>
            <a:avLst/>
            <a:gdLst/>
            <a:ahLst/>
            <a:cxnLst/>
            <a:rect r="r" b="b" t="t" l="l"/>
            <a:pathLst>
              <a:path h="7462284" w="7134501">
                <a:moveTo>
                  <a:pt x="7134501" y="0"/>
                </a:moveTo>
                <a:lnTo>
                  <a:pt x="0" y="0"/>
                </a:lnTo>
                <a:lnTo>
                  <a:pt x="0" y="7462284"/>
                </a:lnTo>
                <a:lnTo>
                  <a:pt x="7134501" y="7462284"/>
                </a:lnTo>
                <a:lnTo>
                  <a:pt x="71345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7664" y="2456678"/>
            <a:ext cx="7156184" cy="5373644"/>
          </a:xfrm>
          <a:custGeom>
            <a:avLst/>
            <a:gdLst/>
            <a:ahLst/>
            <a:cxnLst/>
            <a:rect r="r" b="b" t="t" l="l"/>
            <a:pathLst>
              <a:path h="5373644" w="7156184">
                <a:moveTo>
                  <a:pt x="0" y="0"/>
                </a:moveTo>
                <a:lnTo>
                  <a:pt x="7156185" y="0"/>
                </a:lnTo>
                <a:lnTo>
                  <a:pt x="7156185" y="5373644"/>
                </a:lnTo>
                <a:lnTo>
                  <a:pt x="0" y="5373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43749" y="1988185"/>
            <a:ext cx="7215551" cy="6310631"/>
            <a:chOff x="0" y="0"/>
            <a:chExt cx="9620734" cy="841417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8908284" cy="136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8"/>
                </a:lnSpc>
              </a:pPr>
              <a:r>
                <a:rPr lang="en-US" sz="316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Essential Insights on Financial Management Challenges for CFOs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26902"/>
              <a:ext cx="9620734" cy="2446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156"/>
                </a:lnSpc>
              </a:pPr>
              <a:r>
                <a:rPr lang="en-US" b="true" sz="6222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80% of CFOs report data overload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715673"/>
              <a:ext cx="9620734" cy="136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8"/>
                </a:lnSpc>
              </a:pPr>
              <a:r>
                <a:rPr lang="en-US" b="true" sz="3160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Our tool simplifies access to key financial information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533050"/>
              <a:ext cx="9620734" cy="1881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8"/>
                </a:lnSpc>
              </a:pPr>
              <a:r>
                <a:rPr lang="en-US" sz="216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The increasing complexity of financial data management has left many CFOs overwhelmed. </a:t>
              </a:r>
              <a:r>
                <a:rPr lang="en-US" b="true" sz="2160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CFO Helper</a:t>
              </a:r>
              <a:r>
                <a:rPr lang="en-US" sz="216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 streamlines this process, enabling executives to </a:t>
              </a:r>
              <a:r>
                <a:rPr lang="en-US" b="true" sz="2160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focus on strategic decisions</a:t>
              </a:r>
              <a:r>
                <a:rPr lang="en-US" sz="216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 instead of grappling with excessive information.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C0C06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33557" y="-112924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1" y="0"/>
                </a:lnTo>
                <a:lnTo>
                  <a:pt x="5363861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3857696" y="-112924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1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1" y="5610296"/>
                </a:lnTo>
                <a:lnTo>
                  <a:pt x="5363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82952" y="1028700"/>
            <a:ext cx="4076348" cy="3631656"/>
          </a:xfrm>
          <a:custGeom>
            <a:avLst/>
            <a:gdLst/>
            <a:ahLst/>
            <a:cxnLst/>
            <a:rect r="r" b="b" t="t" l="l"/>
            <a:pathLst>
              <a:path h="3631656" w="4076348">
                <a:moveTo>
                  <a:pt x="0" y="0"/>
                </a:moveTo>
                <a:lnTo>
                  <a:pt x="4076348" y="0"/>
                </a:lnTo>
                <a:lnTo>
                  <a:pt x="4076348" y="3631656"/>
                </a:lnTo>
                <a:lnTo>
                  <a:pt x="0" y="3631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11145476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>
                <a:solidFill>
                  <a:srgbClr val="1C0C06"/>
                </a:solidFill>
                <a:latin typeface="Play Bold"/>
                <a:ea typeface="Play Bold"/>
                <a:cs typeface="Play Bold"/>
                <a:sym typeface="Play Bold"/>
              </a:rPr>
              <a:t>Robust Frameworks for Success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1C0C06"/>
                </a:solidFill>
                <a:latin typeface="Play Bold"/>
                <a:ea typeface="Play Bold"/>
                <a:cs typeface="Play Bold"/>
                <a:sym typeface="Play Bold"/>
              </a:rPr>
              <a:t>Pathway - Seamless integration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6826" y="5610225"/>
            <a:ext cx="4365393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1C0C06"/>
                </a:solidFill>
                <a:latin typeface="Play Bold"/>
                <a:ea typeface="Play Bold"/>
                <a:cs typeface="Play Bold"/>
                <a:sym typeface="Play Bold"/>
              </a:rPr>
              <a:t>Flexprice - Adaptive pricing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74176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1C0C06"/>
                </a:solidFill>
                <a:latin typeface="Play Bold"/>
                <a:ea typeface="Play Bold"/>
                <a:cs typeface="Play Bold"/>
                <a:sym typeface="Play Bold"/>
              </a:rPr>
              <a:t>User-Driven - Meeting client needs effectively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346723"/>
            <a:ext cx="4365393" cy="151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</a:pPr>
            <a:r>
              <a:rPr lang="en-US" sz="2354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Pathway ensures </a:t>
            </a:r>
            <a:r>
              <a:rPr lang="en-US" b="true" sz="2354">
                <a:solidFill>
                  <a:srgbClr val="1C0C06"/>
                </a:solidFill>
                <a:latin typeface="Play Bold"/>
                <a:ea typeface="Play Bold"/>
                <a:cs typeface="Play Bold"/>
                <a:sym typeface="Play Bold"/>
              </a:rPr>
              <a:t>smooth integration</a:t>
            </a:r>
            <a:r>
              <a:rPr lang="en-US" sz="2354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 with existing systems for a hassle-free experience.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01438" y="7346723"/>
            <a:ext cx="4470781" cy="1132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  <a:r>
              <a:rPr lang="en-US" sz="2354" strike="noStrike" u="none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Flexprice offers </a:t>
            </a:r>
            <a:r>
              <a:rPr lang="en-US" b="true" sz="2354" strike="noStrike" u="none">
                <a:solidFill>
                  <a:srgbClr val="1C0C06"/>
                </a:solidFill>
                <a:latin typeface="Play Bold"/>
                <a:ea typeface="Play Bold"/>
                <a:cs typeface="Play Bold"/>
                <a:sym typeface="Play Bold"/>
              </a:rPr>
              <a:t>adaptive pricing models</a:t>
            </a:r>
            <a:r>
              <a:rPr lang="en-US" sz="2354" strike="noStrike" u="none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 tailored to client needs, enhancing value and flexibility.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74176" y="7346723"/>
            <a:ext cx="4365393" cy="189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  <a:r>
              <a:rPr lang="en-US" sz="2354" strike="noStrike" u="none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User-Driven focuses on </a:t>
            </a:r>
            <a:r>
              <a:rPr lang="en-US" b="true" sz="2354" strike="noStrike" u="none">
                <a:solidFill>
                  <a:srgbClr val="1C0C06"/>
                </a:solidFill>
                <a:latin typeface="Play Bold"/>
                <a:ea typeface="Play Bold"/>
                <a:cs typeface="Play Bold"/>
                <a:sym typeface="Play Bold"/>
              </a:rPr>
              <a:t>client feedback</a:t>
            </a:r>
            <a:r>
              <a:rPr lang="en-US" sz="2354" strike="noStrike" u="none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, enabling continuous improvement and effective solutions for financial challenges.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C0C06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44040" y="4231323"/>
            <a:ext cx="9834829" cy="5739019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-2188550" y="1028700"/>
            <a:ext cx="9350801" cy="9780409"/>
          </a:xfrm>
          <a:custGeom>
            <a:avLst/>
            <a:gdLst/>
            <a:ahLst/>
            <a:cxnLst/>
            <a:rect r="r" b="b" t="t" l="l"/>
            <a:pathLst>
              <a:path h="9780409" w="9350801">
                <a:moveTo>
                  <a:pt x="9350801" y="0"/>
                </a:moveTo>
                <a:lnTo>
                  <a:pt x="0" y="0"/>
                </a:lnTo>
                <a:lnTo>
                  <a:pt x="0" y="9780409"/>
                </a:lnTo>
                <a:lnTo>
                  <a:pt x="9350801" y="9780409"/>
                </a:lnTo>
                <a:lnTo>
                  <a:pt x="93508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8142"/>
            <a:ext cx="6832987" cy="550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>
                <a:solidFill>
                  <a:srgbClr val="1C0C06"/>
                </a:solidFill>
                <a:latin typeface="Play Bold"/>
                <a:ea typeface="Play Bold"/>
                <a:cs typeface="Play Bold"/>
                <a:sym typeface="Play Bold"/>
              </a:rPr>
              <a:t>Revenue Generation Plans for CFO Helper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903970"/>
            <a:ext cx="5692095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30"/>
              </a:lnSpc>
            </a:pPr>
            <a:r>
              <a:rPr lang="en-US" sz="2100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Market Research Insights on Financial Tools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874844" y="1028700"/>
            <a:ext cx="8384456" cy="2738852"/>
            <a:chOff x="0" y="0"/>
            <a:chExt cx="11179274" cy="36518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1179274" cy="1127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</a:pPr>
              <a:r>
                <a:rPr lang="en-US" b="true" sz="2600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Exploring financial sustainability through diverse revenue generation strategies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81067"/>
              <a:ext cx="11179274" cy="2070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Our approach emphasizes </a:t>
              </a:r>
              <a:r>
                <a:rPr lang="en-US" b="true" sz="2400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recurring revenue models</a:t>
              </a:r>
              <a:r>
                <a:rPr lang="en-US" sz="240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 that ensure long-term financial stability and growth for CFO Helper, allowing us to continuously innovate and serve our customers effectively.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C0C06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18018" y="4175194"/>
            <a:ext cx="9863216" cy="590504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-2188550" y="1028700"/>
            <a:ext cx="9350801" cy="9780409"/>
          </a:xfrm>
          <a:custGeom>
            <a:avLst/>
            <a:gdLst/>
            <a:ahLst/>
            <a:cxnLst/>
            <a:rect r="r" b="b" t="t" l="l"/>
            <a:pathLst>
              <a:path h="9780409" w="9350801">
                <a:moveTo>
                  <a:pt x="9350801" y="0"/>
                </a:moveTo>
                <a:lnTo>
                  <a:pt x="0" y="0"/>
                </a:lnTo>
                <a:lnTo>
                  <a:pt x="0" y="9780409"/>
                </a:lnTo>
                <a:lnTo>
                  <a:pt x="9350801" y="9780409"/>
                </a:lnTo>
                <a:lnTo>
                  <a:pt x="93508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8142"/>
            <a:ext cx="6832987" cy="550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>
                <a:solidFill>
                  <a:srgbClr val="1C0C06"/>
                </a:solidFill>
                <a:latin typeface="Play Bold"/>
                <a:ea typeface="Play Bold"/>
                <a:cs typeface="Play Bold"/>
                <a:sym typeface="Play Bold"/>
              </a:rPr>
              <a:t>Interactive Prototype Showcase of CFO Helper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61070"/>
            <a:ext cx="5692095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30"/>
              </a:lnSpc>
            </a:pPr>
            <a:r>
              <a:rPr lang="en-US" sz="2100">
                <a:solidFill>
                  <a:srgbClr val="1C0C06"/>
                </a:solidFill>
                <a:latin typeface="Play"/>
                <a:ea typeface="Play"/>
                <a:cs typeface="Play"/>
                <a:sym typeface="Play"/>
              </a:rPr>
              <a:t>Source: Development Team Research and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874844" y="1028700"/>
            <a:ext cx="8384456" cy="2738852"/>
            <a:chOff x="0" y="0"/>
            <a:chExt cx="11179274" cy="36518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1179274" cy="1127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</a:pPr>
              <a:r>
                <a:rPr lang="en-US" b="true" sz="2600">
                  <a:solidFill>
                    <a:srgbClr val="1C0C06"/>
                  </a:solidFill>
                  <a:latin typeface="Play Bold"/>
                  <a:ea typeface="Play Bold"/>
                  <a:cs typeface="Play Bold"/>
                  <a:sym typeface="Play Bold"/>
                </a:rPr>
                <a:t>Real-Time Capabilities to Enhance Financial Management Efficiency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81067"/>
              <a:ext cx="11179274" cy="2070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1C0C06"/>
                  </a:solidFill>
                  <a:latin typeface="Play"/>
                  <a:ea typeface="Play"/>
                  <a:cs typeface="Play"/>
                  <a:sym typeface="Play"/>
                </a:rPr>
                <a:t>Witness the tool's impact on financial management as it optimizes processes and provides timely insights, making your decisions smarter and more informed for better outcomes.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C0C06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A Smart Solution for Today’s Financial Challenges</dc:description>
  <dc:identifier>DAGziQR4mAE</dc:identifier>
  <dcterms:modified xsi:type="dcterms:W3CDTF">2011-08-01T06:04:30Z</dcterms:modified>
  <cp:revision>1</cp:revision>
  <dc:title>Presentation - A Smart Solution for Today’s Financial Challenges</dc:title>
</cp:coreProperties>
</file>